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75" r:id="rId4"/>
    <p:sldId id="276" r:id="rId5"/>
    <p:sldId id="277" r:id="rId6"/>
    <p:sldId id="260" r:id="rId7"/>
    <p:sldId id="261" r:id="rId8"/>
    <p:sldId id="262" r:id="rId9"/>
    <p:sldId id="263" r:id="rId10"/>
    <p:sldId id="281" r:id="rId11"/>
    <p:sldId id="282" r:id="rId12"/>
    <p:sldId id="265" r:id="rId13"/>
    <p:sldId id="266" r:id="rId14"/>
    <p:sldId id="267" r:id="rId15"/>
    <p:sldId id="269" r:id="rId16"/>
    <p:sldId id="257" r:id="rId17"/>
    <p:sldId id="258" r:id="rId18"/>
    <p:sldId id="270" r:id="rId19"/>
    <p:sldId id="271" r:id="rId20"/>
    <p:sldId id="272" r:id="rId21"/>
    <p:sldId id="274" r:id="rId22"/>
    <p:sldId id="273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8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7377D-2F74-4E2A-8F4B-B09E99CE7B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Итоговое сочинение (изложение)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9C9999-9F24-4BCC-A07A-E060EB0FA7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2024-2025 учебный год </a:t>
            </a:r>
          </a:p>
        </p:txBody>
      </p:sp>
    </p:spTree>
    <p:extLst>
      <p:ext uri="{BB962C8B-B14F-4D97-AF65-F5344CB8AC3E}">
        <p14:creationId xmlns:p14="http://schemas.microsoft.com/office/powerpoint/2010/main" val="685266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19E0D6-9A6E-4259-B742-32F740EDB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0" dirty="0">
                <a:solidFill>
                  <a:srgbClr val="C00000"/>
                </a:solidFill>
                <a:effectLst/>
              </a:rPr>
              <a:t>Сколько тем будет представлено на выбор учащимся? </a:t>
            </a:r>
            <a:endParaRPr lang="ru-RU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F9FFB7-4BC4-44FE-B591-C9F26865E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i="0" dirty="0">
                <a:solidFill>
                  <a:srgbClr val="002060"/>
                </a:solidFill>
                <a:effectLst/>
                <a:latin typeface="Garamond" panose="02020404030301010803" pitchFamily="18" charset="0"/>
              </a:rPr>
              <a:t>В каждый комплект тем итогового сочинения будут включены по две темы из каждого раздела банка (итого – 6). </a:t>
            </a:r>
            <a:endParaRPr lang="ru-RU" sz="4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32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256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19E0D6-9A6E-4259-B742-32F740EDB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0" dirty="0">
                <a:solidFill>
                  <a:srgbClr val="C00000"/>
                </a:solidFill>
                <a:effectLst/>
              </a:rPr>
              <a:t>Образец тем ИС </a:t>
            </a:r>
            <a:br>
              <a:rPr lang="ru-RU" b="1" i="0" dirty="0">
                <a:solidFill>
                  <a:srgbClr val="C00000"/>
                </a:solidFill>
                <a:effectLst/>
              </a:rPr>
            </a:br>
            <a:r>
              <a:rPr lang="ru-RU" b="1" i="0" dirty="0">
                <a:solidFill>
                  <a:srgbClr val="C00000"/>
                </a:solidFill>
                <a:effectLst/>
              </a:rPr>
              <a:t>(2023-2024 учебный год):</a:t>
            </a:r>
            <a:endParaRPr lang="ru-RU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F9FFB7-4BC4-44FE-B591-C9F26865E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i="0" dirty="0">
                <a:solidFill>
                  <a:srgbClr val="002060"/>
                </a:solidFill>
                <a:effectLst/>
              </a:rPr>
              <a:t>107. Возможно ли в жизни следовать только чувствам?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i="0" dirty="0">
                <a:solidFill>
                  <a:srgbClr val="002060"/>
                </a:solidFill>
                <a:effectLst/>
              </a:rPr>
              <a:t>206. Чем различаются дружба и приятельство?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i="0" dirty="0">
                <a:solidFill>
                  <a:srgbClr val="002060"/>
                </a:solidFill>
                <a:effectLst/>
              </a:rPr>
              <a:t>305. А.С. Пушкин считал лучшими изменениями те, «которые происходят от улучшения нравов». Разделяете ли Вы эту позицию?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i="0" dirty="0">
                <a:solidFill>
                  <a:srgbClr val="002060"/>
                </a:solidFill>
                <a:effectLst/>
              </a:rPr>
              <a:t>405. Какими деяниями предков мы вправе гордиться?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i="0" dirty="0">
                <a:solidFill>
                  <a:srgbClr val="002060"/>
                </a:solidFill>
                <a:effectLst/>
              </a:rPr>
              <a:t>510. Почему язык называют величайшим достоянием, богатством народа?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i="0" dirty="0">
                <a:solidFill>
                  <a:srgbClr val="002060"/>
                </a:solidFill>
                <a:effectLst/>
              </a:rPr>
              <a:t>607. Произведение искусства, которое Вам хотелось бы обсудить с самим автором.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470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41A4AC-8C94-41F8-8DA5-60BAC507E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0" dirty="0">
                <a:solidFill>
                  <a:srgbClr val="C00000"/>
                </a:solidFill>
                <a:effectLst/>
                <a:latin typeface="Garamond" panose="02020404030301010803" pitchFamily="18" charset="0"/>
              </a:rPr>
              <a:t>Раздел 1. Духовно-нравственные ориентиры в жизни человека</a:t>
            </a:r>
            <a:endParaRPr lang="ru-RU" sz="36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21D429-A497-49BD-A3D3-E339C987F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i="0" u="sng" dirty="0">
                <a:solidFill>
                  <a:srgbClr val="002060"/>
                </a:solidFill>
                <a:effectLst/>
              </a:rPr>
              <a:t>Темы этого раздела: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b="1" i="0" dirty="0">
                <a:solidFill>
                  <a:srgbClr val="002060"/>
                </a:solidFill>
                <a:effectLst/>
              </a:rPr>
              <a:t>→ связаны с вопросами, которые человек задаёт себе сам, в том числе в ситуации нравственного выбора;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i="0" dirty="0">
                <a:solidFill>
                  <a:srgbClr val="002060"/>
                </a:solidFill>
                <a:effectLst/>
              </a:rPr>
              <a:t>→ нацеливают на рассуждение о нравственных идеалах и моральных нормах, сиюминутном и вечном, добре и зле, о свободе и ответственности;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i="0" dirty="0">
                <a:solidFill>
                  <a:srgbClr val="002060"/>
                </a:solidFill>
                <a:effectLst/>
              </a:rPr>
              <a:t>→ касаются размышлений о смысле жизни, гуманном и антигуманном поступках, их мотивах, причинах внутреннего разлада и об угрызениях совести;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i="0" dirty="0">
                <a:solidFill>
                  <a:srgbClr val="002060"/>
                </a:solidFill>
                <a:effectLst/>
              </a:rPr>
              <a:t>→ позволяют задуматься об образе жизни человека, о выборе им жизненного пути, значимой цели и средствах её достижения, любви и дружбе;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i="0" dirty="0">
                <a:solidFill>
                  <a:srgbClr val="002060"/>
                </a:solidFill>
                <a:effectLst/>
              </a:rPr>
              <a:t>→ побуждают к самоанализу, осмыслению опыта других людей (или поступков литературных героев), стремящихся понять себя.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494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41A4AC-8C94-41F8-8DA5-60BAC507E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0" dirty="0">
                <a:solidFill>
                  <a:srgbClr val="C00000"/>
                </a:solidFill>
                <a:effectLst/>
                <a:latin typeface="Garamond" panose="02020404030301010803" pitchFamily="18" charset="0"/>
              </a:rPr>
              <a:t>Раздел 2. </a:t>
            </a:r>
            <a:r>
              <a:rPr lang="ru-RU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Семья, общество, Отечество в жизни человека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21D429-A497-49BD-A3D3-E339C987F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i="0" dirty="0">
                <a:solidFill>
                  <a:srgbClr val="002060"/>
                </a:solidFill>
                <a:effectLst/>
              </a:rPr>
              <a:t>Темы этого раздела: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b="1" i="0" dirty="0">
                <a:solidFill>
                  <a:srgbClr val="002060"/>
                </a:solidFill>
                <a:effectLst/>
              </a:rPr>
              <a:t>→ связаны со взглядом на человека как представителя семьи, социума, народа, поколения, эпохи;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i="0" dirty="0">
                <a:solidFill>
                  <a:srgbClr val="002060"/>
                </a:solidFill>
                <a:effectLst/>
              </a:rPr>
              <a:t>→ нацеливают на размышление о семейных и общественных ценностях, традициях и обычаях, межличностных отношениях и влиянии среды на человека;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i="0" dirty="0">
                <a:solidFill>
                  <a:srgbClr val="002060"/>
                </a:solidFill>
                <a:effectLst/>
              </a:rPr>
              <a:t>→ касаются вопросов исторического времени, гражданских идеалов, важности сохранения исторической памяти, роли личности в истории;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i="0" dirty="0">
                <a:solidFill>
                  <a:srgbClr val="002060"/>
                </a:solidFill>
                <a:effectLst/>
              </a:rPr>
              <a:t>→ позволяют задуматься о славе и бесславии, личном и общественном, своём вкладе в общественный прогресс;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i="0" dirty="0">
                <a:solidFill>
                  <a:srgbClr val="002060"/>
                </a:solidFill>
                <a:effectLst/>
              </a:rPr>
              <a:t>→ побуждают рассуждать об образовании и о воспитании, споре поколений и об общественном благополучии, о народном подвиге и направлениях развития общества.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071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41A4AC-8C94-41F8-8DA5-60BAC507E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0" dirty="0">
                <a:solidFill>
                  <a:srgbClr val="C00000"/>
                </a:solidFill>
                <a:effectLst/>
                <a:latin typeface="Garamond" panose="02020404030301010803" pitchFamily="18" charset="0"/>
              </a:rPr>
              <a:t>Раздел 3. </a:t>
            </a:r>
            <a:r>
              <a:rPr lang="ru-RU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Природа и культура в жизни человека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21D429-A497-49BD-A3D3-E339C987F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600" b="1" i="0" dirty="0">
                <a:solidFill>
                  <a:srgbClr val="002060"/>
                </a:solidFill>
                <a:effectLst/>
                <a:latin typeface="Garamond" panose="02020404030301010803" pitchFamily="18" charset="0"/>
              </a:rPr>
              <a:t>Темы этого раздела:</a:t>
            </a:r>
            <a:br>
              <a:rPr lang="ru-RU" sz="1600" b="1" dirty="0">
                <a:solidFill>
                  <a:srgbClr val="002060"/>
                </a:solidFill>
                <a:latin typeface="Garamond" panose="02020404030301010803" pitchFamily="18" charset="0"/>
              </a:rPr>
            </a:br>
            <a:r>
              <a:rPr lang="ru-RU" sz="1600" b="1" i="0" dirty="0">
                <a:solidFill>
                  <a:srgbClr val="002060"/>
                </a:solidFill>
                <a:effectLst/>
                <a:latin typeface="Garamond" panose="02020404030301010803" pitchFamily="18" charset="0"/>
              </a:rPr>
              <a:t>→ связаны с философскими, социальными, этическими, эстетическими проблемами, вопросами экологии;</a:t>
            </a:r>
            <a:br>
              <a:rPr lang="ru-RU" sz="1600" b="1" dirty="0">
                <a:solidFill>
                  <a:srgbClr val="002060"/>
                </a:solidFill>
                <a:latin typeface="Garamond" panose="02020404030301010803" pitchFamily="18" charset="0"/>
              </a:rPr>
            </a:br>
            <a:r>
              <a:rPr lang="ru-RU" sz="1600" b="1" i="0" dirty="0">
                <a:solidFill>
                  <a:srgbClr val="002060"/>
                </a:solidFill>
                <a:effectLst/>
                <a:latin typeface="Garamond" panose="02020404030301010803" pitchFamily="18" charset="0"/>
              </a:rPr>
              <a:t>→ нацеливают на рассуждение об искусстве и о науке, о феномене таланта, ценности художественного творчества и научного поиска, о собственных предпочтениях или интересах в области искусства и науки, о языке (в том числе родном) и языковой культуре;</a:t>
            </a:r>
            <a:br>
              <a:rPr lang="ru-RU" sz="1600" b="1" dirty="0">
                <a:solidFill>
                  <a:srgbClr val="002060"/>
                </a:solidFill>
                <a:latin typeface="Garamond" panose="02020404030301010803" pitchFamily="18" charset="0"/>
              </a:rPr>
            </a:br>
            <a:r>
              <a:rPr lang="ru-RU" sz="1600" b="1" i="0" dirty="0">
                <a:solidFill>
                  <a:srgbClr val="002060"/>
                </a:solidFill>
                <a:effectLst/>
                <a:latin typeface="Garamond" panose="02020404030301010803" pitchFamily="18" charset="0"/>
              </a:rPr>
              <a:t>→ касаются миссии художника и ответственности человека науки, значения великих творений искусства и научных открытий (в том числе в связи с юбилейными датами), важности;</a:t>
            </a:r>
            <a:br>
              <a:rPr lang="ru-RU" sz="1600" b="1" dirty="0">
                <a:solidFill>
                  <a:srgbClr val="002060"/>
                </a:solidFill>
                <a:latin typeface="Garamond" panose="02020404030301010803" pitchFamily="18" charset="0"/>
              </a:rPr>
            </a:br>
            <a:r>
              <a:rPr lang="ru-RU" sz="1600" b="1" i="0" dirty="0">
                <a:solidFill>
                  <a:srgbClr val="002060"/>
                </a:solidFill>
                <a:effectLst/>
                <a:latin typeface="Garamond" panose="02020404030301010803" pitchFamily="18" charset="0"/>
              </a:rPr>
              <a:t>→ позволяют осмысливать роль культуры в жизни человека, связь языка с историей страны, важность бережного отношения к языку, сохранения исторической памяти и традиционных ценностей;</a:t>
            </a:r>
            <a:br>
              <a:rPr lang="ru-RU" sz="1600" b="1" dirty="0">
                <a:solidFill>
                  <a:srgbClr val="002060"/>
                </a:solidFill>
                <a:latin typeface="Garamond" panose="02020404030301010803" pitchFamily="18" charset="0"/>
              </a:rPr>
            </a:br>
            <a:r>
              <a:rPr lang="ru-RU" sz="1600" b="1" i="0" dirty="0">
                <a:solidFill>
                  <a:srgbClr val="002060"/>
                </a:solidFill>
                <a:effectLst/>
                <a:latin typeface="Garamond" panose="02020404030301010803" pitchFamily="18" charset="0"/>
              </a:rPr>
              <a:t>→ побуждают задуматься о взаимодействии человека и природы, направлениях развития культуры, влиянии искусства и новых технологий на человека.</a:t>
            </a:r>
            <a:endParaRPr lang="ru-RU" sz="16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230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0F1924-16B4-4B10-BC12-D0114C782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Требования к итоговому сочинению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5191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77BE2B-9C7C-48C2-A6E8-495980585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0" dirty="0">
                <a:solidFill>
                  <a:srgbClr val="002060"/>
                </a:solidFill>
                <a:effectLst/>
                <a:latin typeface="Garamond" panose="02020404030301010803" pitchFamily="18" charset="0"/>
              </a:rPr>
              <a:t>Требование №1. «Объём итогового сочинения»</a:t>
            </a:r>
            <a:endParaRPr lang="ru-RU" sz="2800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61E134-0647-4BE7-A52D-AB223E2F1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Garamond" panose="02020404030301010803" pitchFamily="18" charset="0"/>
              </a:rPr>
              <a:t>Рекомендуем объем работы – 350 слов. </a:t>
            </a:r>
          </a:p>
          <a:p>
            <a:r>
              <a:rPr lang="ru-RU" b="0" i="0" dirty="0">
                <a:solidFill>
                  <a:srgbClr val="002060"/>
                </a:solidFill>
                <a:effectLst/>
                <a:latin typeface="Garamond" panose="02020404030301010803" pitchFamily="18" charset="0"/>
              </a:rPr>
              <a:t>Максимальное количество слов в сочинении не устанавливается. Если в сочинении менее 250 слов (в подсчет включаются все слова, в том числе и служебные), то выставляется «незачёт» за невыполнение требования №1 и «незачёт» за работу в целом (такое итоговое сочинение не проверяется по требованию №2 «Самостоятельность написания итогового сочинения (изложения)» и критериям оценивания).</a:t>
            </a:r>
            <a:endParaRPr lang="ru-RU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998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77BE2B-9C7C-48C2-A6E8-495980585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0" dirty="0">
                <a:solidFill>
                  <a:srgbClr val="002060"/>
                </a:solidFill>
                <a:effectLst/>
                <a:latin typeface="Garamond" panose="02020404030301010803" pitchFamily="18" charset="0"/>
              </a:rPr>
              <a:t>Требование №</a:t>
            </a:r>
            <a:r>
              <a:rPr lang="ru-RU" sz="2800" b="1" dirty="0">
                <a:solidFill>
                  <a:srgbClr val="002060"/>
                </a:solidFill>
                <a:latin typeface="Garamond" panose="02020404030301010803" pitchFamily="18" charset="0"/>
              </a:rPr>
              <a:t>2. «Самостоятельность написания итогового сочинения»»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61E134-0647-4BE7-A52D-AB223E2F1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Garamond" panose="02020404030301010803" pitchFamily="18" charset="0"/>
              </a:rPr>
              <a:t>Итоговое сочинение выполняется самостоятельно. Не допускается списывание сочинения (фрагментов сочинения) из какого-либо источника или воспроизведение по памяти чужого текста (работа другого участника, текст, опубликованный в бумажном и (или) электронном виде, и др.).</a:t>
            </a:r>
          </a:p>
          <a:p>
            <a:r>
              <a:rPr lang="ru-RU" dirty="0">
                <a:solidFill>
                  <a:srgbClr val="002060"/>
                </a:solidFill>
                <a:latin typeface="Garamond" panose="02020404030301010803" pitchFamily="18" charset="0"/>
              </a:rPr>
              <a:t>Допускается прямое или косвенное цитирование с обязательной ссылкой на источник (ссылка дается в свободной форме). Объем цитирования не должен превышать объем собственного текста участника.</a:t>
            </a:r>
            <a:br>
              <a:rPr lang="ru-RU" dirty="0">
                <a:solidFill>
                  <a:srgbClr val="002060"/>
                </a:solidFill>
                <a:latin typeface="Garamond" panose="02020404030301010803" pitchFamily="18" charset="0"/>
              </a:rPr>
            </a:br>
            <a:br>
              <a:rPr lang="ru-RU" dirty="0">
                <a:solidFill>
                  <a:srgbClr val="002060"/>
                </a:solidFill>
                <a:latin typeface="Garamond" panose="02020404030301010803" pitchFamily="18" charset="0"/>
              </a:rPr>
            </a:br>
            <a:r>
              <a:rPr lang="ru-RU" dirty="0">
                <a:solidFill>
                  <a:srgbClr val="002060"/>
                </a:solidFill>
                <a:latin typeface="Garamond" panose="02020404030301010803" pitchFamily="18" charset="0"/>
              </a:rPr>
              <a:t>Если сочинение признано несамостоятельным, то выставляется «незачёт» за невыполнение требования №2 и «незачёт» за работу в целом (такое сочинение не проверяется по критериям оценивания).</a:t>
            </a:r>
          </a:p>
        </p:txBody>
      </p:sp>
    </p:spTree>
    <p:extLst>
      <p:ext uri="{BB962C8B-B14F-4D97-AF65-F5344CB8AC3E}">
        <p14:creationId xmlns:p14="http://schemas.microsoft.com/office/powerpoint/2010/main" val="2936501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AD9585-59ED-4397-B0AD-9D6364430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0" dirty="0">
                <a:solidFill>
                  <a:srgbClr val="C00000"/>
                </a:solidFill>
                <a:effectLst/>
              </a:rPr>
              <a:t>Итоговое сочинение оценивается по следующим критериям: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49DA9F-F686-489C-A21D-7FDCC399A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3000" b="1" dirty="0">
                <a:solidFill>
                  <a:srgbClr val="002060"/>
                </a:solidFill>
                <a:latin typeface="+mj-lt"/>
              </a:rPr>
              <a:t>1. «</a:t>
            </a:r>
            <a:r>
              <a:rPr lang="ru-RU" sz="3000" b="1" i="0" dirty="0">
                <a:solidFill>
                  <a:srgbClr val="002060"/>
                </a:solidFill>
                <a:effectLst/>
                <a:latin typeface="+mj-lt"/>
              </a:rPr>
              <a:t>Соответствие теме».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3000" b="1" i="0" dirty="0">
                <a:solidFill>
                  <a:srgbClr val="002060"/>
                </a:solidFill>
                <a:effectLst/>
                <a:latin typeface="+mj-lt"/>
              </a:rPr>
              <a:t>2. «Аргументация. Привлечение литературного материала».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3000" b="1" i="0" dirty="0">
                <a:solidFill>
                  <a:srgbClr val="002060"/>
                </a:solidFill>
                <a:effectLst/>
                <a:latin typeface="+mj-lt"/>
              </a:rPr>
              <a:t>3. «Композиция и логика рассуждения».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3000" b="1" i="0" dirty="0">
                <a:solidFill>
                  <a:srgbClr val="002060"/>
                </a:solidFill>
                <a:effectLst/>
                <a:latin typeface="+mj-lt"/>
              </a:rPr>
              <a:t>4. «Качество письменной речи».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3000" b="1" i="0" dirty="0">
                <a:solidFill>
                  <a:srgbClr val="002060"/>
                </a:solidFill>
                <a:effectLst/>
                <a:latin typeface="+mj-lt"/>
              </a:rPr>
              <a:t>5. «Грамотность».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2540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850B7E-9B70-4C4D-931E-EFB598373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Garamond" panose="02020404030301010803" pitchFamily="18" charset="0"/>
              </a:rPr>
              <a:t>Критерии №1 и №2 являются основными.</a:t>
            </a:r>
            <a:endParaRPr lang="ru-RU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818004-7193-442F-97BB-BFD2D6A46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000" b="1" i="0" dirty="0">
                <a:solidFill>
                  <a:srgbClr val="002060"/>
                </a:solidFill>
                <a:effectLst/>
                <a:latin typeface="Garamond" panose="02020404030301010803" pitchFamily="18" charset="0"/>
              </a:rPr>
              <a:t>Для получения «зачёта» за итоговое сочинение необходимо получить «зачёт» по критериям № 1 и № 2 (выставление «незачёта» по одному из этих критериев автоматически ведет к «незачёту» за работу в целом), а также дополнительно «зачёт» по одному из других критериев.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9170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3CCA5E-F94A-4A2B-9E19-BF1BB8107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Расписание 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(дата проведения итогового сочинения)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93AF2C-411B-4E97-8ECE-5A3E5FCA0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002060"/>
                </a:solidFill>
              </a:rPr>
              <a:t>Основной день – 4 декабря 2024 года </a:t>
            </a:r>
          </a:p>
          <a:p>
            <a:r>
              <a:rPr lang="ru-RU" sz="4000" b="1" dirty="0">
                <a:solidFill>
                  <a:srgbClr val="002060"/>
                </a:solidFill>
              </a:rPr>
              <a:t>Резервные дни: </a:t>
            </a:r>
          </a:p>
          <a:p>
            <a:pPr marL="0" indent="0">
              <a:buNone/>
            </a:pPr>
            <a:r>
              <a:rPr lang="ru-RU" sz="4000" b="1" dirty="0">
                <a:solidFill>
                  <a:srgbClr val="002060"/>
                </a:solidFill>
              </a:rPr>
              <a:t>5 февраля 2025 года и 9 апреля 2025 года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6398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850B7E-9B70-4C4D-931E-EFB598373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Garamond" panose="02020404030301010803" pitchFamily="18" charset="0"/>
              </a:rPr>
              <a:t>Критерий № 1. «Соответствие теме»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818004-7193-442F-97BB-BFD2D6A46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rgbClr val="002060"/>
                </a:solidFill>
                <a:latin typeface="Garamond" panose="02020404030301010803" pitchFamily="18" charset="0"/>
              </a:rPr>
              <a:t>Участник должен рассуждать на предложенную тему, выбрав путь ее раскрытия (например, отвечает на вопрос, поставленный в теме, или размышляет над предложенной проблемой и т.п.).</a:t>
            </a:r>
          </a:p>
          <a:p>
            <a:pPr marL="0" indent="0">
              <a:buNone/>
            </a:pPr>
            <a:endParaRPr lang="ru-RU" sz="20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299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850B7E-9B70-4C4D-931E-EFB598373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Garamond" panose="02020404030301010803" pitchFamily="18" charset="0"/>
              </a:rPr>
              <a:t>Критерий № 2. «Аргументация. Привлечение литературного материала»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818004-7193-442F-97BB-BFD2D6A46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Garamond" panose="02020404030301010803" pitchFamily="18" charset="0"/>
              </a:rPr>
              <a:t>Данный критерий нацеливает на проверку умения строить рассуждение, доказывать свою позицию, формулируя аргументы и подкрепляя их примерами из опубликованных литературных произведений. Можно привлекать художественную, документальную, мемуарную, публицистическую, научную и научно-популярную литературу (в том числе философскую, психологическую, литературоведческую, искусствоведческую), дневники, очерки, литературную критику и другие произведения отечественной и мировой литературы (достаточно опоры на один текст).</a:t>
            </a:r>
          </a:p>
        </p:txBody>
      </p:sp>
    </p:spTree>
    <p:extLst>
      <p:ext uri="{BB962C8B-B14F-4D97-AF65-F5344CB8AC3E}">
        <p14:creationId xmlns:p14="http://schemas.microsoft.com/office/powerpoint/2010/main" val="2385518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850B7E-9B70-4C4D-931E-EFB598373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0" dirty="0">
                <a:solidFill>
                  <a:srgbClr val="C00000"/>
                </a:solidFill>
                <a:effectLst/>
                <a:latin typeface="Garamond" panose="02020404030301010803" pitchFamily="18" charset="0"/>
              </a:rPr>
              <a:t>Критерий № 3 «Композиция и логика рассуждения»</a:t>
            </a:r>
            <a:endParaRPr lang="ru-RU" sz="40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818004-7193-442F-97BB-BFD2D6A46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rgbClr val="002060"/>
                </a:solidFill>
                <a:latin typeface="Garamond" panose="02020404030301010803" pitchFamily="18" charset="0"/>
              </a:rPr>
              <a:t>Участник  экзамена должен выдерживать соотношение между тезисом и доказательствами. «Незачет» ставится при условии, если грубые логические нарушения мешают пониманию смысла сказанного или отсутствует тезисно-доказательная часть. </a:t>
            </a:r>
          </a:p>
          <a:p>
            <a:pPr marL="0" indent="0">
              <a:buNone/>
            </a:pPr>
            <a:endParaRPr lang="ru-RU" sz="28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233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850B7E-9B70-4C4D-931E-EFB598373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0" dirty="0">
                <a:solidFill>
                  <a:srgbClr val="C00000"/>
                </a:solidFill>
                <a:effectLst/>
                <a:latin typeface="Garamond" panose="02020404030301010803" pitchFamily="18" charset="0"/>
              </a:rPr>
              <a:t>Критерий № 4 «Качество письменной речи»</a:t>
            </a:r>
            <a:endParaRPr lang="ru-RU" sz="40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818004-7193-442F-97BB-BFD2D6A46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600" dirty="0">
                <a:solidFill>
                  <a:srgbClr val="002060"/>
                </a:solidFill>
                <a:latin typeface="Garamond" panose="02020404030301010803" pitchFamily="18" charset="0"/>
              </a:rPr>
              <a:t>Участник должен точно выражать мысли, используя разнообразную лексику и различные грамматические конструкции, при необходимости уместно употреблять термины. «Незачет» ставится при условии, если низкое качество речи (в том числе речевые ошибки) существенно затрудняет понимание смысла сочинения. </a:t>
            </a:r>
          </a:p>
          <a:p>
            <a:pPr marL="0" indent="0">
              <a:buNone/>
            </a:pPr>
            <a:endParaRPr lang="ru-RU" sz="28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800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850B7E-9B70-4C4D-931E-EFB598373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0" dirty="0">
                <a:solidFill>
                  <a:srgbClr val="C00000"/>
                </a:solidFill>
                <a:effectLst/>
                <a:latin typeface="Garamond" panose="02020404030301010803" pitchFamily="18" charset="0"/>
              </a:rPr>
              <a:t>Критерий № 5 «Грамотность»</a:t>
            </a:r>
            <a:endParaRPr lang="ru-RU" sz="40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818004-7193-442F-97BB-BFD2D6A46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300" dirty="0">
                <a:solidFill>
                  <a:srgbClr val="002060"/>
                </a:solidFill>
                <a:latin typeface="Garamond" panose="02020404030301010803" pitchFamily="18" charset="0"/>
              </a:rPr>
              <a:t>«Незачет» ставится при условии, если на 100 слов в среднем приходится в сумме более пяти ошибок: грамматических, орфографических, пунктуационных.</a:t>
            </a:r>
          </a:p>
        </p:txBody>
      </p:sp>
    </p:spTree>
    <p:extLst>
      <p:ext uri="{BB962C8B-B14F-4D97-AF65-F5344CB8AC3E}">
        <p14:creationId xmlns:p14="http://schemas.microsoft.com/office/powerpoint/2010/main" val="39987013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BEC512-BABF-4603-A584-870EF97FDA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3337477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Желаю удачи!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6478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3CCA5E-F94A-4A2B-9E19-BF1BB8107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Время написания работы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93AF2C-411B-4E97-8ECE-5A3E5FCA0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Garamond" panose="02020404030301010803" pitchFamily="18" charset="0"/>
              </a:rPr>
              <a:t>Начало выполнения работы – 10.00 (по московскому времени) </a:t>
            </a:r>
          </a:p>
          <a:p>
            <a:r>
              <a:rPr lang="ru-RU" sz="4000" b="1" dirty="0">
                <a:solidFill>
                  <a:srgbClr val="002060"/>
                </a:solidFill>
                <a:latin typeface="Garamond" panose="02020404030301010803" pitchFamily="18" charset="0"/>
              </a:rPr>
              <a:t>Время, отведенное для выполнения работы, - 3 часа 55 минут</a:t>
            </a:r>
          </a:p>
        </p:txBody>
      </p:sp>
    </p:spTree>
    <p:extLst>
      <p:ext uri="{BB962C8B-B14F-4D97-AF65-F5344CB8AC3E}">
        <p14:creationId xmlns:p14="http://schemas.microsoft.com/office/powerpoint/2010/main" val="3390106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21D3B9-56A7-4862-8CEF-EC11F0B54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Когда известны темы для написания ИС?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E66610-53BA-4F55-91B0-C6BCD72F5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002060"/>
                </a:solidFill>
                <a:latin typeface="Garamond" panose="02020404030301010803" pitchFamily="18" charset="0"/>
              </a:rPr>
              <a:t>Т</a:t>
            </a:r>
            <a:r>
              <a:rPr lang="ru-RU" sz="4000" b="1" i="0" dirty="0">
                <a:solidFill>
                  <a:srgbClr val="002060"/>
                </a:solidFill>
                <a:effectLst/>
                <a:latin typeface="Garamond" panose="02020404030301010803" pitchFamily="18" charset="0"/>
              </a:rPr>
              <a:t>емы</a:t>
            </a:r>
            <a:r>
              <a:rPr lang="ru-RU" sz="4000" b="0" i="0" dirty="0">
                <a:solidFill>
                  <a:srgbClr val="002060"/>
                </a:solidFill>
                <a:effectLst/>
                <a:latin typeface="Garamond" panose="02020404030301010803" pitchFamily="18" charset="0"/>
              </a:rPr>
              <a:t> </a:t>
            </a:r>
            <a:r>
              <a:rPr lang="ru-RU" sz="4000" b="1" i="0" dirty="0">
                <a:solidFill>
                  <a:srgbClr val="002060"/>
                </a:solidFill>
                <a:effectLst/>
                <a:latin typeface="Garamond" panose="02020404030301010803" pitchFamily="18" charset="0"/>
              </a:rPr>
              <a:t>сочинений</a:t>
            </a:r>
            <a:r>
              <a:rPr lang="ru-RU" sz="4000" b="0" i="0" dirty="0">
                <a:solidFill>
                  <a:srgbClr val="002060"/>
                </a:solidFill>
                <a:effectLst/>
                <a:latin typeface="Garamond" panose="02020404030301010803" pitchFamily="18" charset="0"/>
              </a:rPr>
              <a:t> </a:t>
            </a:r>
            <a:r>
              <a:rPr lang="ru-RU" sz="4000" b="1" i="0" dirty="0">
                <a:solidFill>
                  <a:srgbClr val="002060"/>
                </a:solidFill>
                <a:effectLst/>
                <a:latin typeface="Garamond" panose="02020404030301010803" pitchFamily="18" charset="0"/>
              </a:rPr>
              <a:t>становятся</a:t>
            </a:r>
            <a:r>
              <a:rPr lang="ru-RU" sz="4000" b="0" i="0" dirty="0">
                <a:solidFill>
                  <a:srgbClr val="002060"/>
                </a:solidFill>
                <a:effectLst/>
                <a:latin typeface="Garamond" panose="02020404030301010803" pitchFamily="18" charset="0"/>
              </a:rPr>
              <a:t> </a:t>
            </a:r>
            <a:r>
              <a:rPr lang="ru-RU" sz="4000" b="1" i="0" dirty="0">
                <a:solidFill>
                  <a:srgbClr val="002060"/>
                </a:solidFill>
                <a:effectLst/>
                <a:latin typeface="Garamond" panose="02020404030301010803" pitchFamily="18" charset="0"/>
              </a:rPr>
              <a:t>известны</a:t>
            </a:r>
            <a:r>
              <a:rPr lang="ru-RU" sz="4000" b="0" i="0" dirty="0">
                <a:solidFill>
                  <a:srgbClr val="002060"/>
                </a:solidFill>
                <a:effectLst/>
                <a:latin typeface="Garamond" panose="02020404030301010803" pitchFamily="18" charset="0"/>
              </a:rPr>
              <a:t>  выпускникам </a:t>
            </a:r>
            <a:r>
              <a:rPr lang="ru-RU" sz="4000" b="1" i="0" dirty="0">
                <a:solidFill>
                  <a:srgbClr val="002060"/>
                </a:solidFill>
                <a:effectLst/>
                <a:latin typeface="Garamond" panose="02020404030301010803" pitchFamily="18" charset="0"/>
              </a:rPr>
              <a:t>за 15 минут до начала экзамена.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1037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21D3B9-56A7-4862-8CEF-EC11F0B54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Результат ИТОГОВОГО СОЧИНЕНИЯ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E66610-53BA-4F55-91B0-C6BCD72F5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4000" b="0" i="0" dirty="0">
                <a:solidFill>
                  <a:srgbClr val="002060"/>
                </a:solidFill>
                <a:effectLst/>
                <a:latin typeface="Garamond" panose="02020404030301010803" pitchFamily="18" charset="0"/>
              </a:rPr>
              <a:t>Результатом </a:t>
            </a:r>
            <a:r>
              <a:rPr lang="ru-RU" sz="4000" b="1" i="0" dirty="0">
                <a:solidFill>
                  <a:srgbClr val="002060"/>
                </a:solidFill>
                <a:effectLst/>
                <a:latin typeface="Garamond" panose="02020404030301010803" pitchFamily="18" charset="0"/>
              </a:rPr>
              <a:t>итогового</a:t>
            </a:r>
            <a:r>
              <a:rPr lang="ru-RU" sz="4000" b="0" i="0" dirty="0">
                <a:solidFill>
                  <a:srgbClr val="002060"/>
                </a:solidFill>
                <a:effectLst/>
                <a:latin typeface="Garamond" panose="02020404030301010803" pitchFamily="18" charset="0"/>
              </a:rPr>
              <a:t> </a:t>
            </a:r>
            <a:r>
              <a:rPr lang="ru-RU" sz="4000" b="1" i="0" dirty="0">
                <a:solidFill>
                  <a:srgbClr val="002060"/>
                </a:solidFill>
                <a:effectLst/>
                <a:latin typeface="Garamond" panose="02020404030301010803" pitchFamily="18" charset="0"/>
              </a:rPr>
              <a:t>сочинения</a:t>
            </a:r>
            <a:r>
              <a:rPr lang="ru-RU" sz="4000" b="0" i="0" dirty="0">
                <a:solidFill>
                  <a:srgbClr val="002060"/>
                </a:solidFill>
                <a:effectLst/>
                <a:latin typeface="Garamond" panose="02020404030301010803" pitchFamily="18" charset="0"/>
              </a:rPr>
              <a:t> </a:t>
            </a:r>
          </a:p>
          <a:p>
            <a:pPr marL="0" indent="0">
              <a:buNone/>
            </a:pPr>
            <a:r>
              <a:rPr lang="ru-RU" sz="4000" b="0" i="0" dirty="0">
                <a:solidFill>
                  <a:srgbClr val="002060"/>
                </a:solidFill>
                <a:effectLst/>
                <a:latin typeface="Garamond" panose="02020404030301010803" pitchFamily="18" charset="0"/>
              </a:rPr>
              <a:t>(изложения) может быть </a:t>
            </a:r>
            <a:r>
              <a:rPr lang="ru-RU" sz="4000" b="1" i="0" dirty="0">
                <a:solidFill>
                  <a:srgbClr val="002060"/>
                </a:solidFill>
                <a:effectLst/>
                <a:latin typeface="Garamond" panose="02020404030301010803" pitchFamily="18" charset="0"/>
              </a:rPr>
              <a:t>«зачет» или «незачет». </a:t>
            </a:r>
          </a:p>
          <a:p>
            <a:pPr marL="0" indent="0">
              <a:buNone/>
            </a:pPr>
            <a:r>
              <a:rPr lang="ru-RU" sz="4000" b="1" dirty="0">
                <a:solidFill>
                  <a:srgbClr val="002060"/>
                </a:solidFill>
                <a:latin typeface="Garamond" panose="02020404030301010803" pitchFamily="18" charset="0"/>
              </a:rPr>
              <a:t>К сдаче единого государственного экзамена и государственного выпускного экзамена допускают только выпускников, получивших «зачет».</a:t>
            </a:r>
          </a:p>
          <a:p>
            <a:pPr marL="0" indent="0">
              <a:buNone/>
            </a:pPr>
            <a:endParaRPr lang="ru-RU" sz="4000" b="0" i="0" dirty="0">
              <a:solidFill>
                <a:srgbClr val="002060"/>
              </a:solidFill>
              <a:effectLst/>
              <a:latin typeface="Garamond" panose="020204040303010108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3030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B7CC0C-D16E-4698-8191-5B4A67608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13458"/>
            <a:ext cx="9601196" cy="2257064"/>
          </a:xfrm>
        </p:spPr>
        <p:txBody>
          <a:bodyPr>
            <a:noAutofit/>
          </a:bodyPr>
          <a:lstStyle/>
          <a:p>
            <a:br>
              <a:rPr lang="ru-RU" sz="2400" b="1" i="0" dirty="0">
                <a:solidFill>
                  <a:srgbClr val="C00000"/>
                </a:solidFill>
                <a:effectLst/>
                <a:latin typeface="Garamond" panose="02020404030301010803" pitchFamily="18" charset="0"/>
              </a:rPr>
            </a:br>
            <a:r>
              <a:rPr lang="ru-RU" sz="3600" b="1" i="0" u="sng" dirty="0">
                <a:solidFill>
                  <a:srgbClr val="C00000"/>
                </a:solidFill>
                <a:effectLst/>
                <a:latin typeface="Garamond" panose="02020404030301010803" pitchFamily="18" charset="0"/>
              </a:rPr>
              <a:t>Разделы и подразделы </a:t>
            </a:r>
            <a:br>
              <a:rPr lang="ru-RU" sz="3600" b="1" i="0" u="sng" dirty="0">
                <a:solidFill>
                  <a:srgbClr val="C00000"/>
                </a:solidFill>
                <a:effectLst/>
                <a:latin typeface="Garamond" panose="02020404030301010803" pitchFamily="18" charset="0"/>
              </a:rPr>
            </a:br>
            <a:r>
              <a:rPr lang="ru-RU" sz="3600" b="1" i="0" u="sng" dirty="0">
                <a:solidFill>
                  <a:srgbClr val="C00000"/>
                </a:solidFill>
                <a:effectLst/>
                <a:latin typeface="Garamond" panose="02020404030301010803" pitchFamily="18" charset="0"/>
              </a:rPr>
              <a:t>закрытого банка тем </a:t>
            </a:r>
            <a:br>
              <a:rPr lang="ru-RU" sz="3600" b="1" i="0" u="sng" dirty="0">
                <a:solidFill>
                  <a:srgbClr val="C00000"/>
                </a:solidFill>
                <a:effectLst/>
                <a:latin typeface="Garamond" panose="02020404030301010803" pitchFamily="18" charset="0"/>
              </a:rPr>
            </a:br>
            <a:r>
              <a:rPr lang="ru-RU" sz="3600" b="1" i="0" u="sng" dirty="0">
                <a:solidFill>
                  <a:srgbClr val="C00000"/>
                </a:solidFill>
                <a:effectLst/>
                <a:latin typeface="Garamond" panose="02020404030301010803" pitchFamily="18" charset="0"/>
              </a:rPr>
              <a:t>ИТОГОВОГО СОЧИНЕНИЯ</a:t>
            </a:r>
            <a:br>
              <a:rPr lang="ru-RU" sz="3200" b="1" i="0" u="sng" dirty="0">
                <a:solidFill>
                  <a:srgbClr val="C00000"/>
                </a:solidFill>
                <a:effectLst/>
                <a:latin typeface="Garamond" panose="02020404030301010803" pitchFamily="18" charset="0"/>
              </a:rPr>
            </a:br>
            <a:br>
              <a:rPr lang="ru-RU" sz="2400" b="1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endParaRPr lang="ru-RU" sz="24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AC38C0-CD60-4527-8CCB-B0ADF5B1B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870522"/>
            <a:ext cx="9601196" cy="2615878"/>
          </a:xfrm>
        </p:spPr>
        <p:txBody>
          <a:bodyPr>
            <a:normAutofit/>
          </a:bodyPr>
          <a:lstStyle/>
          <a:p>
            <a:r>
              <a:rPr lang="ru-RU" sz="3200" b="1" i="0" dirty="0">
                <a:solidFill>
                  <a:srgbClr val="002060"/>
                </a:solidFill>
                <a:effectLst/>
                <a:latin typeface="Garamond" panose="02020404030301010803" pitchFamily="18" charset="0"/>
              </a:rPr>
              <a:t>1. Духовно-нравственные ориентиры в жизни человека.</a:t>
            </a:r>
          </a:p>
          <a:p>
            <a:r>
              <a:rPr lang="ru-RU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2. </a:t>
            </a:r>
            <a:r>
              <a:rPr lang="ru-RU" sz="3200" b="1" i="0" dirty="0">
                <a:solidFill>
                  <a:srgbClr val="002060"/>
                </a:solidFill>
                <a:effectLst/>
                <a:latin typeface="Garamond" panose="02020404030301010803" pitchFamily="18" charset="0"/>
              </a:rPr>
              <a:t>Семья, общество, Отечество в жизни человека.</a:t>
            </a:r>
            <a:endParaRPr lang="ru-RU" sz="32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r>
              <a:rPr lang="ru-RU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3. </a:t>
            </a:r>
            <a:r>
              <a:rPr lang="ru-RU" sz="3200" b="1" i="0" dirty="0">
                <a:solidFill>
                  <a:srgbClr val="002060"/>
                </a:solidFill>
                <a:effectLst/>
                <a:latin typeface="Garamond" panose="02020404030301010803" pitchFamily="18" charset="0"/>
              </a:rPr>
              <a:t>Природа и культура в жизни человека.</a:t>
            </a:r>
          </a:p>
          <a:p>
            <a:endParaRPr lang="ru-RU" sz="3200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824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19E0D6-9A6E-4259-B742-32F740EDB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0" dirty="0">
                <a:solidFill>
                  <a:srgbClr val="FF0000"/>
                </a:solidFill>
                <a:effectLst/>
                <a:latin typeface="Garamond" panose="02020404030301010803" pitchFamily="18" charset="0"/>
              </a:rPr>
              <a:t>1. Духовно-нравственные ориентиры в жизни человека</a:t>
            </a:r>
            <a:endParaRPr lang="ru-RU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F9FFB7-4BC4-44FE-B591-C9F26865E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3000" b="1" i="0" dirty="0">
                <a:solidFill>
                  <a:srgbClr val="002060"/>
                </a:solidFill>
                <a:effectLst/>
                <a:latin typeface="+mj-lt"/>
              </a:rPr>
              <a:t>1.1. Внутренний мир человека и его личностные качества.</a:t>
            </a:r>
            <a:br>
              <a:rPr lang="ru-RU" sz="3000" b="1" dirty="0">
                <a:solidFill>
                  <a:srgbClr val="002060"/>
                </a:solidFill>
                <a:latin typeface="+mj-lt"/>
              </a:rPr>
            </a:br>
            <a:r>
              <a:rPr lang="ru-RU" sz="3000" b="1" i="0" dirty="0">
                <a:solidFill>
                  <a:srgbClr val="002060"/>
                </a:solidFill>
                <a:effectLst/>
                <a:latin typeface="+mj-lt"/>
              </a:rPr>
              <a:t>1.2. Отношение человека к другому человеку (окружению), нравственные идеалы и выбор между добром и злом.</a:t>
            </a:r>
            <a:br>
              <a:rPr lang="ru-RU" sz="3000" b="1" dirty="0">
                <a:solidFill>
                  <a:srgbClr val="002060"/>
                </a:solidFill>
                <a:latin typeface="+mj-lt"/>
              </a:rPr>
            </a:br>
            <a:r>
              <a:rPr lang="ru-RU" sz="3000" b="1" i="0" dirty="0">
                <a:solidFill>
                  <a:srgbClr val="002060"/>
                </a:solidFill>
                <a:effectLst/>
                <a:latin typeface="+mj-lt"/>
              </a:rPr>
              <a:t>1.3. Познание человеком самого себя.</a:t>
            </a:r>
            <a:br>
              <a:rPr lang="ru-RU" sz="3000" b="1" dirty="0">
                <a:solidFill>
                  <a:srgbClr val="002060"/>
                </a:solidFill>
                <a:latin typeface="+mj-lt"/>
              </a:rPr>
            </a:br>
            <a:r>
              <a:rPr lang="ru-RU" sz="3000" b="1" i="0" dirty="0">
                <a:solidFill>
                  <a:srgbClr val="002060"/>
                </a:solidFill>
                <a:effectLst/>
                <a:latin typeface="+mj-lt"/>
              </a:rPr>
              <a:t>1.4. Свобода человека и ее ограничения.</a:t>
            </a:r>
            <a:endParaRPr lang="ru-RU" sz="30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5959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19E0D6-9A6E-4259-B742-32F740EDB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0" dirty="0">
                <a:solidFill>
                  <a:srgbClr val="C00000"/>
                </a:solidFill>
                <a:effectLst/>
              </a:rPr>
              <a:t>2. Семья, общество, Отечество в жизни человека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F9FFB7-4BC4-44FE-B591-C9F26865E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i="0" dirty="0">
                <a:solidFill>
                  <a:srgbClr val="002060"/>
                </a:solidFill>
                <a:effectLst/>
                <a:latin typeface="Garamond" panose="02020404030301010803" pitchFamily="18" charset="0"/>
              </a:rPr>
              <a:t>2.1. Семья, род; семейные ценности и традиции.</a:t>
            </a:r>
            <a:br>
              <a:rPr lang="ru-RU" sz="3200" b="1" dirty="0">
                <a:solidFill>
                  <a:srgbClr val="002060"/>
                </a:solidFill>
                <a:latin typeface="Garamond" panose="02020404030301010803" pitchFamily="18" charset="0"/>
              </a:rPr>
            </a:br>
            <a:r>
              <a:rPr lang="ru-RU" sz="3200" b="1" i="0" dirty="0">
                <a:solidFill>
                  <a:srgbClr val="002060"/>
                </a:solidFill>
                <a:effectLst/>
                <a:latin typeface="Garamond" panose="02020404030301010803" pitchFamily="18" charset="0"/>
              </a:rPr>
              <a:t>2.2. Человек и общество.</a:t>
            </a:r>
            <a:br>
              <a:rPr lang="ru-RU" sz="3200" b="1" dirty="0">
                <a:solidFill>
                  <a:srgbClr val="002060"/>
                </a:solidFill>
                <a:latin typeface="Garamond" panose="02020404030301010803" pitchFamily="18" charset="0"/>
              </a:rPr>
            </a:br>
            <a:r>
              <a:rPr lang="ru-RU" sz="3200" b="1" i="0" dirty="0">
                <a:solidFill>
                  <a:srgbClr val="002060"/>
                </a:solidFill>
                <a:effectLst/>
                <a:latin typeface="Garamond" panose="02020404030301010803" pitchFamily="18" charset="0"/>
              </a:rPr>
              <a:t>2.3. Родина, государство, гражданская позиция человека.</a:t>
            </a:r>
            <a:endParaRPr lang="ru-RU" sz="32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51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19E0D6-9A6E-4259-B742-32F740EDB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0" dirty="0">
                <a:solidFill>
                  <a:srgbClr val="C00000"/>
                </a:solidFill>
                <a:effectLst/>
              </a:rPr>
              <a:t>3. </a:t>
            </a:r>
            <a:r>
              <a:rPr lang="ru-RU" b="1" i="0" dirty="0">
                <a:solidFill>
                  <a:srgbClr val="C00000"/>
                </a:solidFill>
                <a:effectLst/>
                <a:latin typeface="Garamond" panose="02020404030301010803" pitchFamily="18" charset="0"/>
              </a:rPr>
              <a:t>Природа и культура в жизни человека</a:t>
            </a:r>
            <a:endParaRPr lang="ru-RU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F9FFB7-4BC4-44FE-B591-C9F26865E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i="0" dirty="0">
                <a:solidFill>
                  <a:srgbClr val="002060"/>
                </a:solidFill>
                <a:effectLst/>
                <a:latin typeface="Garamond" panose="02020404030301010803" pitchFamily="18" charset="0"/>
              </a:rPr>
              <a:t>3.1. Природа и человек.</a:t>
            </a:r>
            <a:br>
              <a:rPr lang="ru-RU" sz="3200" b="1" dirty="0">
                <a:solidFill>
                  <a:srgbClr val="002060"/>
                </a:solidFill>
                <a:latin typeface="Garamond" panose="02020404030301010803" pitchFamily="18" charset="0"/>
              </a:rPr>
            </a:br>
            <a:r>
              <a:rPr lang="ru-RU" sz="3200" b="1" i="0" dirty="0">
                <a:solidFill>
                  <a:srgbClr val="002060"/>
                </a:solidFill>
                <a:effectLst/>
                <a:latin typeface="Garamond" panose="02020404030301010803" pitchFamily="18" charset="0"/>
              </a:rPr>
              <a:t>3.2. Наука и человек.</a:t>
            </a:r>
            <a:br>
              <a:rPr lang="ru-RU" sz="3200" b="1" dirty="0">
                <a:solidFill>
                  <a:srgbClr val="002060"/>
                </a:solidFill>
                <a:latin typeface="Garamond" panose="02020404030301010803" pitchFamily="18" charset="0"/>
              </a:rPr>
            </a:br>
            <a:r>
              <a:rPr lang="ru-RU" sz="3200" b="1" i="0" dirty="0">
                <a:solidFill>
                  <a:srgbClr val="002060"/>
                </a:solidFill>
                <a:effectLst/>
                <a:latin typeface="Garamond" panose="02020404030301010803" pitchFamily="18" charset="0"/>
              </a:rPr>
              <a:t>3.3. Искусство и человек.</a:t>
            </a:r>
            <a:br>
              <a:rPr lang="ru-RU" sz="3200" b="1" dirty="0">
                <a:solidFill>
                  <a:srgbClr val="002060"/>
                </a:solidFill>
                <a:latin typeface="Garamond" panose="02020404030301010803" pitchFamily="18" charset="0"/>
              </a:rPr>
            </a:br>
            <a:r>
              <a:rPr lang="ru-RU" sz="3200" b="1" i="0" dirty="0">
                <a:solidFill>
                  <a:srgbClr val="002060"/>
                </a:solidFill>
                <a:effectLst/>
                <a:latin typeface="Garamond" panose="02020404030301010803" pitchFamily="18" charset="0"/>
              </a:rPr>
              <a:t>3.4. Язык и языковая личность</a:t>
            </a:r>
            <a:endParaRPr lang="ru-RU" sz="32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7976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131</TotalTime>
  <Words>1357</Words>
  <Application>Microsoft Office PowerPoint</Application>
  <PresentationFormat>Широкоэкранный</PresentationFormat>
  <Paragraphs>61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Arial</vt:lpstr>
      <vt:lpstr>Garamond</vt:lpstr>
      <vt:lpstr>Натуральные материалы</vt:lpstr>
      <vt:lpstr>Итоговое сочинение (изложение)</vt:lpstr>
      <vt:lpstr>Расписание  (дата проведения итогового сочинения) </vt:lpstr>
      <vt:lpstr>Время написания работы</vt:lpstr>
      <vt:lpstr>Когда известны темы для написания ИС?</vt:lpstr>
      <vt:lpstr>Результат ИТОГОВОГО СОЧИНЕНИЯ</vt:lpstr>
      <vt:lpstr> Разделы и подразделы  закрытого банка тем  ИТОГОВОГО СОЧИНЕНИЯ  </vt:lpstr>
      <vt:lpstr>1. Духовно-нравственные ориентиры в жизни человека</vt:lpstr>
      <vt:lpstr>2. Семья, общество, Отечество в жизни человека</vt:lpstr>
      <vt:lpstr>3. Природа и культура в жизни человека</vt:lpstr>
      <vt:lpstr>Сколько тем будет представлено на выбор учащимся? </vt:lpstr>
      <vt:lpstr>Образец тем ИС  (2023-2024 учебный год):</vt:lpstr>
      <vt:lpstr>Раздел 1. Духовно-нравственные ориентиры в жизни человека</vt:lpstr>
      <vt:lpstr>Раздел 2. Семья, общество, Отечество в жизни человека</vt:lpstr>
      <vt:lpstr>Раздел 3. Природа и культура в жизни человека</vt:lpstr>
      <vt:lpstr>Требования к итоговому сочинению</vt:lpstr>
      <vt:lpstr>Требование №1. «Объём итогового сочинения»</vt:lpstr>
      <vt:lpstr>Требование №2. «Самостоятельность написания итогового сочинения»»</vt:lpstr>
      <vt:lpstr>Итоговое сочинение оценивается по следующим критериям:</vt:lpstr>
      <vt:lpstr>Критерии №1 и №2 являются основными.</vt:lpstr>
      <vt:lpstr>Критерий № 1. «Соответствие теме» </vt:lpstr>
      <vt:lpstr>Критерий № 2. «Аргументация. Привлечение литературного материала» </vt:lpstr>
      <vt:lpstr>Критерий № 3 «Композиция и логика рассуждения»</vt:lpstr>
      <vt:lpstr>Критерий № 4 «Качество письменной речи»</vt:lpstr>
      <vt:lpstr>Критерий № 5 «Грамотность»</vt:lpstr>
      <vt:lpstr>Желаю удачи!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Итоговое сочинение</dc:title>
  <dc:creator>Ekaterina</dc:creator>
  <cp:lastModifiedBy>Ekaterina</cp:lastModifiedBy>
  <cp:revision>12</cp:revision>
  <dcterms:created xsi:type="dcterms:W3CDTF">2024-09-07T17:55:53Z</dcterms:created>
  <dcterms:modified xsi:type="dcterms:W3CDTF">2024-09-08T17:20:04Z</dcterms:modified>
</cp:coreProperties>
</file>